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70" r:id="rId3"/>
    <p:sldId id="258" r:id="rId4"/>
    <p:sldId id="259" r:id="rId5"/>
    <p:sldId id="260" r:id="rId6"/>
    <p:sldId id="261" r:id="rId7"/>
    <p:sldId id="263" r:id="rId8"/>
    <p:sldId id="266" r:id="rId9"/>
    <p:sldId id="267" r:id="rId10"/>
    <p:sldId id="262"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7EEC894-3D63-402E-A6CF-9E6558883479}">
          <p14:sldIdLst>
            <p14:sldId id="270"/>
            <p14:sldId id="258"/>
            <p14:sldId id="259"/>
            <p14:sldId id="260"/>
            <p14:sldId id="261"/>
            <p14:sldId id="263"/>
            <p14:sldId id="266"/>
            <p14:sldId id="267"/>
            <p14:sldId id="262"/>
            <p14:sldId id="264"/>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9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FDF7A4-3D9D-4087-94DF-B374EEC7623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3FDF7A4-3D9D-4087-94DF-B374EEC7623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3FDF7A4-3D9D-4087-94DF-B374EEC7623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C683F0-DAF2-407B-BE45-15BE0D0A14BE}" type="slidenum">
              <a:rPr lang="en-IN" smtClean="0"/>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3FDF7A4-3D9D-4087-94DF-B374EEC7623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3FDF7A4-3D9D-4087-94DF-B374EEC7623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C683F0-DAF2-407B-BE45-15BE0D0A14BE}" type="slidenum">
              <a:rPr lang="en-IN" smtClean="0"/>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3FDF7A4-3D9D-4087-94DF-B374EEC7623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33FDF7A4-3D9D-4087-94DF-B374EEC7623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33FDF7A4-3D9D-4087-94DF-B374EEC7623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33FDF7A4-3D9D-4087-94DF-B374EEC7623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3FDF7A4-3D9D-4087-94DF-B374EEC76234}"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33FDF7A4-3D9D-4087-94DF-B374EEC76234}"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33FDF7A4-3D9D-4087-94DF-B374EEC76234}"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3FDF7A4-3D9D-4087-94DF-B374EEC76234}"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FDF7A4-3D9D-4087-94DF-B374EEC76234}"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33FDF7A4-3D9D-4087-94DF-B374EEC76234}"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33FDF7A4-3D9D-4087-94DF-B374EEC76234}"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C683F0-DAF2-407B-BE45-15BE0D0A14BE}"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3FDF7A4-3D9D-4087-94DF-B374EEC76234}" type="datetimeFigureOut">
              <a:rPr lang="en-IN" smtClean="0"/>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FC683F0-DAF2-407B-BE45-15BE0D0A14BE}"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200574" y="1191895"/>
            <a:ext cx="8596668" cy="1320800"/>
          </a:xfrm>
        </p:spPr>
        <p:txBody>
          <a:bodyPr>
            <a:normAutofit fontScale="90000"/>
          </a:bodyPr>
          <a:p>
            <a:r>
              <a:rPr lang="en-US" sz="5335" b="1" dirty="0">
                <a:solidFill>
                  <a:schemeClr val="tx1"/>
                </a:solidFill>
                <a:sym typeface="+mn-ea"/>
              </a:rPr>
              <a:t>    Controlling Dual Axis             Solar Panels with Arduino   </a:t>
            </a:r>
            <a:br>
              <a:rPr lang="en-US" sz="5335" b="1" dirty="0">
                <a:solidFill>
                  <a:schemeClr val="tx1"/>
                </a:solidFill>
                <a:sym typeface="+mn-ea"/>
              </a:rPr>
            </a:br>
            <a:br>
              <a:rPr lang="en-US" sz="5335" b="1" dirty="0">
                <a:solidFill>
                  <a:schemeClr val="tx1"/>
                </a:solidFill>
              </a:rPr>
            </a:br>
            <a:endParaRPr lang="en-US" sz="5335"/>
          </a:p>
        </p:txBody>
      </p:sp>
      <p:sp>
        <p:nvSpPr>
          <p:cNvPr id="5" name="Title 1"/>
          <p:cNvSpPr>
            <a:spLocks noGrp="1"/>
          </p:cNvSpPr>
          <p:nvPr/>
        </p:nvSpPr>
        <p:spPr>
          <a:xfrm>
            <a:off x="6608445" y="3528695"/>
            <a:ext cx="8596630" cy="2938145"/>
          </a:xfrm>
          <a:prstGeom prst="rect">
            <a:avLst/>
          </a:prstGeom>
        </p:spPr>
        <p:txBody>
          <a:bodyPr vert="horz" lIns="91440" tIns="45720" rIns="91440" bIns="45720" rtlCol="0" anchor="t">
            <a:normAutofit fontScale="90000" lnSpcReduction="2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b="1">
                <a:ln/>
                <a:solidFill>
                  <a:schemeClr val="tx1"/>
                </a:solidFill>
                <a:effectLst>
                  <a:outerShdw blurRad="38100" dist="19050" dir="2700000" algn="tl" rotWithShape="0">
                    <a:schemeClr val="dk1">
                      <a:alpha val="40000"/>
                    </a:schemeClr>
                  </a:outerShdw>
                </a:effectLst>
              </a:rPr>
              <a:t>Presented by :</a:t>
            </a:r>
            <a:endParaRPr lang="en-US" sz="3200" b="1">
              <a:ln/>
              <a:solidFill>
                <a:schemeClr val="tx1"/>
              </a:solidFill>
              <a:effectLst>
                <a:outerShdw blurRad="38100" dist="19050" dir="2700000" algn="tl" rotWithShape="0">
                  <a:schemeClr val="dk1">
                    <a:alpha val="40000"/>
                  </a:schemeClr>
                </a:outerShdw>
              </a:effectLst>
            </a:endParaRPr>
          </a:p>
          <a:p>
            <a:endParaRPr lang="en-US" sz="3200">
              <a:ln/>
              <a:solidFill>
                <a:schemeClr val="tx1"/>
              </a:solidFill>
              <a:effectLst>
                <a:outerShdw blurRad="38100" dist="19050" dir="2700000" algn="tl" rotWithShape="0">
                  <a:schemeClr val="dk1">
                    <a:alpha val="40000"/>
                  </a:schemeClr>
                </a:outerShdw>
              </a:effectLst>
            </a:endParaRPr>
          </a:p>
          <a:p>
            <a:r>
              <a:rPr lang="en-US" sz="2800">
                <a:ln/>
                <a:solidFill>
                  <a:schemeClr val="tx1"/>
                </a:solidFill>
                <a:effectLst>
                  <a:outerShdw blurRad="38100" dist="19050" dir="2700000" algn="tl" rotWithShape="0">
                    <a:schemeClr val="dk1">
                      <a:alpha val="40000"/>
                    </a:schemeClr>
                  </a:outerShdw>
                </a:effectLst>
                <a:latin typeface="+mn-lt"/>
                <a:cs typeface="+mn-lt"/>
              </a:rPr>
              <a:t>N.Sireesha</a:t>
            </a:r>
            <a:endParaRPr lang="en-US" sz="2800">
              <a:ln/>
              <a:solidFill>
                <a:schemeClr val="tx1"/>
              </a:solidFill>
              <a:effectLst>
                <a:outerShdw blurRad="38100" dist="19050" dir="2700000" algn="tl" rotWithShape="0">
                  <a:schemeClr val="dk1">
                    <a:alpha val="40000"/>
                  </a:schemeClr>
                </a:outerShdw>
              </a:effectLst>
              <a:latin typeface="+mn-lt"/>
              <a:cs typeface="+mn-lt"/>
            </a:endParaRPr>
          </a:p>
          <a:p>
            <a:r>
              <a:rPr lang="en-US" sz="2800">
                <a:ln/>
                <a:solidFill>
                  <a:schemeClr val="tx1"/>
                </a:solidFill>
                <a:effectLst>
                  <a:outerShdw blurRad="38100" dist="19050" dir="2700000" algn="tl" rotWithShape="0">
                    <a:schemeClr val="dk1">
                      <a:alpha val="40000"/>
                    </a:schemeClr>
                  </a:outerShdw>
                </a:effectLst>
                <a:latin typeface="+mn-lt"/>
                <a:cs typeface="+mn-lt"/>
              </a:rPr>
              <a:t>V.Murali</a:t>
            </a:r>
            <a:endParaRPr lang="en-US" sz="2800">
              <a:ln/>
              <a:solidFill>
                <a:schemeClr val="tx1"/>
              </a:solidFill>
              <a:effectLst>
                <a:outerShdw blurRad="38100" dist="19050" dir="2700000" algn="tl" rotWithShape="0">
                  <a:schemeClr val="dk1">
                    <a:alpha val="40000"/>
                  </a:schemeClr>
                </a:outerShdw>
              </a:effectLst>
              <a:latin typeface="+mn-lt"/>
              <a:cs typeface="+mn-lt"/>
            </a:endParaRPr>
          </a:p>
          <a:p>
            <a:r>
              <a:rPr lang="en-US" sz="2800">
                <a:ln/>
                <a:solidFill>
                  <a:schemeClr val="tx1"/>
                </a:solidFill>
                <a:effectLst>
                  <a:outerShdw blurRad="38100" dist="19050" dir="2700000" algn="tl" rotWithShape="0">
                    <a:schemeClr val="dk1">
                      <a:alpha val="40000"/>
                    </a:schemeClr>
                  </a:outerShdw>
                </a:effectLst>
                <a:latin typeface="+mn-lt"/>
                <a:cs typeface="+mn-lt"/>
              </a:rPr>
              <a:t>Ch.Vamsi</a:t>
            </a:r>
            <a:endParaRPr lang="en-US" sz="2800">
              <a:ln/>
              <a:solidFill>
                <a:schemeClr val="tx1"/>
              </a:solidFill>
              <a:effectLst>
                <a:outerShdw blurRad="38100" dist="19050" dir="2700000" algn="tl" rotWithShape="0">
                  <a:schemeClr val="dk1">
                    <a:alpha val="40000"/>
                  </a:schemeClr>
                </a:outerShdw>
              </a:effectLst>
              <a:latin typeface="+mn-lt"/>
              <a:cs typeface="+mn-lt"/>
            </a:endParaRPr>
          </a:p>
          <a:p>
            <a:r>
              <a:rPr lang="en-US" sz="2800">
                <a:ln/>
                <a:solidFill>
                  <a:schemeClr val="tx1"/>
                </a:solidFill>
                <a:effectLst>
                  <a:outerShdw blurRad="38100" dist="19050" dir="2700000" algn="tl" rotWithShape="0">
                    <a:schemeClr val="dk1">
                      <a:alpha val="40000"/>
                    </a:schemeClr>
                  </a:outerShdw>
                </a:effectLst>
                <a:latin typeface="+mn-lt"/>
                <a:cs typeface="+mn-lt"/>
              </a:rPr>
              <a:t>S.Basherbegam</a:t>
            </a:r>
            <a:endParaRPr lang="en-US" sz="2800">
              <a:ln/>
              <a:solidFill>
                <a:schemeClr val="tx1"/>
              </a:solidFill>
              <a:effectLst>
                <a:outerShdw blurRad="38100" dist="19050" dir="2700000" algn="tl" rotWithShape="0">
                  <a:schemeClr val="dk1">
                    <a:alpha val="40000"/>
                  </a:schemeClr>
                </a:outerShdw>
              </a:effectLst>
              <a:latin typeface="+mn-lt"/>
              <a:cs typeface="+mn-lt"/>
            </a:endParaRPr>
          </a:p>
          <a:p>
            <a:r>
              <a:rPr lang="en-US" sz="2800">
                <a:ln/>
                <a:solidFill>
                  <a:schemeClr val="tx1"/>
                </a:solidFill>
                <a:effectLst>
                  <a:outerShdw blurRad="38100" dist="19050" dir="2700000" algn="tl" rotWithShape="0">
                    <a:schemeClr val="dk1">
                      <a:alpha val="40000"/>
                    </a:schemeClr>
                  </a:outerShdw>
                </a:effectLst>
                <a:latin typeface="+mn-lt"/>
                <a:cs typeface="+mn-lt"/>
              </a:rPr>
              <a:t>M.jhansi</a:t>
            </a:r>
            <a:endParaRPr lang="en-US" sz="2800">
              <a:ln/>
              <a:solidFill>
                <a:schemeClr val="tx1"/>
              </a:solidFill>
              <a:effectLst>
                <a:outerShdw blurRad="38100" dist="19050" dir="2700000" algn="tl" rotWithShape="0">
                  <a:schemeClr val="dk1">
                    <a:alpha val="40000"/>
                  </a:schemeClr>
                </a:outerShdw>
              </a:effectLst>
              <a:latin typeface="+mn-lt"/>
              <a:cs typeface="+mn-lt"/>
            </a:endParaRPr>
          </a:p>
          <a:p>
            <a:r>
              <a:rPr lang="en-US" sz="2800">
                <a:ln/>
                <a:solidFill>
                  <a:schemeClr val="tx1"/>
                </a:solidFill>
                <a:effectLst>
                  <a:outerShdw blurRad="38100" dist="19050" dir="2700000" algn="tl" rotWithShape="0">
                    <a:schemeClr val="dk1">
                      <a:alpha val="40000"/>
                    </a:schemeClr>
                  </a:outerShdw>
                </a:effectLst>
                <a:latin typeface="+mn-lt"/>
                <a:cs typeface="+mn-lt"/>
              </a:rPr>
              <a:t>M.Davidraju</a:t>
            </a:r>
            <a:endParaRPr lang="en-US" sz="2800">
              <a:ln/>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endParaRPr>
          </a:p>
          <a:p>
            <a:endParaRPr lang="en-US" sz="3200">
              <a:ln/>
              <a:solidFill>
                <a:schemeClr val="tx1"/>
              </a:solidFill>
              <a:effectLst>
                <a:outerShdw blurRad="38100" dist="19050" dir="2700000" algn="tl" rotWithShape="0">
                  <a:schemeClr val="dk1">
                    <a:alpha val="40000"/>
                  </a:schemeClr>
                </a:outerShdw>
              </a:effectLst>
            </a:endParaRPr>
          </a:p>
          <a:p>
            <a:endParaRPr lang="en-US" sz="3200">
              <a:ln/>
              <a:solidFill>
                <a:schemeClr val="tx1"/>
              </a:solidFill>
              <a:effectLst>
                <a:outerShdw blurRad="38100" dist="19050" dir="2700000" algn="tl" rotWithShape="0">
                  <a:schemeClr val="dk1">
                    <a:alpha val="40000"/>
                  </a:schemeClr>
                </a:outerShdw>
              </a:effectLst>
            </a:endParaRPr>
          </a:p>
          <a:p>
            <a:endParaRPr lang="en-US" sz="3200">
              <a:ln/>
              <a:solidFill>
                <a:schemeClr val="tx1"/>
              </a:solidFill>
              <a:effectLst>
                <a:outerShdw blurRad="38100" dist="19050" dir="2700000" algn="tl" rotWithShape="0">
                  <a:schemeClr val="dk1">
                    <a:alpha val="40000"/>
                  </a:schemeClr>
                </a:outerShdw>
              </a:effectLst>
            </a:endParaRPr>
          </a:p>
          <a:p>
            <a:endParaRPr lang="en-US" sz="3200">
              <a:ln/>
              <a:solidFill>
                <a:schemeClr val="tx1"/>
              </a:solidFill>
              <a:effectLst>
                <a:outerShdw blurRad="38100" dist="19050" dir="2700000" algn="tl" rotWithShape="0">
                  <a:schemeClr val="dk1">
                    <a:alpha val="40000"/>
                  </a:schemeClr>
                </a:outerShdw>
              </a:effectLst>
            </a:endParaRPr>
          </a:p>
          <a:p>
            <a:endParaRPr lang="en-US" sz="3200">
              <a:ln/>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63070" y="1228396"/>
            <a:ext cx="6104964" cy="4401205"/>
          </a:xfrm>
          <a:prstGeom prst="rect">
            <a:avLst/>
          </a:prstGeom>
          <a:noFill/>
        </p:spPr>
        <p:txBody>
          <a:bodyPr wrap="square">
            <a:spAutoFit/>
          </a:bodyPr>
          <a:lstStyle/>
          <a:p>
            <a:r>
              <a:rPr lang="en-US" sz="2800" b="1" dirty="0">
                <a:effectLst/>
              </a:rPr>
              <a:t>Conclusion</a:t>
            </a:r>
            <a:endParaRPr lang="en-US" sz="2800" b="1" dirty="0">
              <a:effectLst/>
            </a:endParaRPr>
          </a:p>
          <a:p>
            <a:endParaRPr lang="en-US" b="1" dirty="0"/>
          </a:p>
          <a:p>
            <a:pPr marL="742950" lvl="1" indent="-285750">
              <a:buFont typeface="Wingdings" panose="05000000000000000000" pitchFamily="2" charset="2"/>
              <a:buChar char="Ø"/>
            </a:pPr>
            <a:r>
              <a:rPr lang="en-US" dirty="0">
                <a:solidFill>
                  <a:schemeClr val="tx1"/>
                </a:solidFill>
                <a:effectLst/>
              </a:rPr>
              <a:t>In conclusion, we have learned about the benefits of using dual axis solar panels and how they differ from traditional solar panels. We have also discussed why Arduino is a great choice for controlling dual axis solar panels and provided a step-by-step guide on how to build a dual axis solar panel controller using Arduino.</a:t>
            </a:r>
            <a:endParaRPr lang="en-US" dirty="0">
              <a:solidFill>
                <a:schemeClr val="tx1"/>
              </a:solidFill>
            </a:endParaRPr>
          </a:p>
          <a:p>
            <a:pPr marL="742950" lvl="1" indent="-285750">
              <a:buFont typeface="Wingdings" panose="05000000000000000000" pitchFamily="2" charset="2"/>
              <a:buChar char="Ø"/>
            </a:pPr>
            <a:r>
              <a:rPr lang="en-US" dirty="0">
                <a:solidFill>
                  <a:schemeClr val="tx1"/>
                </a:solidFill>
                <a:effectLst/>
              </a:rPr>
              <a:t>By using a dual axis solar panel controller with Arduino, we can optimize the amount of energy our solar panels generate and ensure they are always facing the sun. This not only saves us money but also helps reduce our carbon footprint and contribute to a more sustainable future.</a:t>
            </a:r>
            <a:endParaRPr lang="en-US" dirty="0">
              <a:solidFill>
                <a:schemeClr val="tx1"/>
              </a:solidFill>
              <a:effectLst/>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091082" y="1228397"/>
            <a:ext cx="4401205" cy="440120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725831" y="1905506"/>
            <a:ext cx="6740338" cy="3046095"/>
          </a:xfrm>
          <a:prstGeom prst="rect">
            <a:avLst/>
          </a:prstGeom>
          <a:noFill/>
        </p:spPr>
        <p:txBody>
          <a:bodyPr wrap="square">
            <a:spAutoFit/>
          </a:bodyPr>
          <a:lstStyle/>
          <a:p>
            <a:pPr marL="342900" indent="-342900">
              <a:buClr>
                <a:schemeClr val="accent1">
                  <a:lumMod val="75000"/>
                </a:schemeClr>
              </a:buClr>
              <a:buFont typeface="Wingdings" panose="05000000000000000000" pitchFamily="2" charset="2"/>
              <a:buChar char="Ø"/>
            </a:pPr>
            <a:r>
              <a:rPr lang="en-IN" sz="2400" b="1" dirty="0">
                <a:solidFill>
                  <a:schemeClr val="tx1"/>
                </a:solidFill>
                <a:effectLst/>
              </a:rPr>
              <a:t>Introduction</a:t>
            </a:r>
            <a:endParaRPr lang="en-IN" sz="2400" b="1" dirty="0">
              <a:solidFill>
                <a:schemeClr val="tx1"/>
              </a:solidFill>
            </a:endParaRPr>
          </a:p>
          <a:p>
            <a:pPr marL="342900" indent="-342900">
              <a:buClr>
                <a:schemeClr val="accent1">
                  <a:lumMod val="75000"/>
                </a:schemeClr>
              </a:buClr>
              <a:buFont typeface="Wingdings" panose="05000000000000000000" pitchFamily="2" charset="2"/>
              <a:buChar char="Ø"/>
            </a:pPr>
            <a:r>
              <a:rPr lang="en-IN" sz="2400" b="1" dirty="0">
                <a:solidFill>
                  <a:schemeClr val="tx1"/>
                </a:solidFill>
                <a:effectLst/>
              </a:rPr>
              <a:t>What are Dual Axis Solar Panels?</a:t>
            </a:r>
            <a:endParaRPr lang="en-IN" sz="2400" b="1" dirty="0">
              <a:solidFill>
                <a:schemeClr val="tx1"/>
              </a:solidFill>
            </a:endParaRPr>
          </a:p>
          <a:p>
            <a:pPr marL="342900" indent="-342900">
              <a:buClr>
                <a:schemeClr val="accent1">
                  <a:lumMod val="75000"/>
                </a:schemeClr>
              </a:buClr>
              <a:buFont typeface="Wingdings" panose="05000000000000000000" pitchFamily="2" charset="2"/>
              <a:buChar char="Ø"/>
            </a:pPr>
            <a:r>
              <a:rPr lang="en-IN" sz="2400" b="1" dirty="0">
                <a:solidFill>
                  <a:schemeClr val="tx1"/>
                </a:solidFill>
                <a:effectLst/>
              </a:rPr>
              <a:t>Why Use Arduino for Dual Axis Solar Panel Control?</a:t>
            </a:r>
            <a:endParaRPr lang="en-IN" sz="2400" b="1" dirty="0">
              <a:solidFill>
                <a:schemeClr val="tx1"/>
              </a:solidFill>
            </a:endParaRPr>
          </a:p>
          <a:p>
            <a:pPr marL="342900" indent="-342900">
              <a:buClr>
                <a:schemeClr val="accent1">
                  <a:lumMod val="75000"/>
                </a:schemeClr>
              </a:buClr>
              <a:buFont typeface="Wingdings" panose="05000000000000000000" pitchFamily="2" charset="2"/>
              <a:buChar char="Ø"/>
            </a:pPr>
            <a:r>
              <a:rPr lang="en-IN" sz="2400" b="1" dirty="0">
                <a:solidFill>
                  <a:schemeClr val="tx1"/>
                </a:solidFill>
                <a:effectLst/>
              </a:rPr>
              <a:t>How to Build a Dual Axis Solar Panel Controller using Arduino</a:t>
            </a:r>
            <a:endParaRPr lang="en-IN" sz="2400" b="1" dirty="0">
              <a:solidFill>
                <a:schemeClr val="tx1"/>
              </a:solidFill>
            </a:endParaRPr>
          </a:p>
          <a:p>
            <a:pPr marL="342900" indent="-342900">
              <a:buClr>
                <a:schemeClr val="accent1">
                  <a:lumMod val="75000"/>
                </a:schemeClr>
              </a:buClr>
              <a:buFont typeface="Wingdings" panose="05000000000000000000" pitchFamily="2" charset="2"/>
              <a:buChar char="Ø"/>
            </a:pPr>
            <a:r>
              <a:rPr lang="en-IN" sz="2400" b="1" dirty="0">
                <a:solidFill>
                  <a:schemeClr val="tx1"/>
                </a:solidFill>
                <a:effectLst/>
              </a:rPr>
              <a:t>Benefits of  Solar Panel Control </a:t>
            </a:r>
            <a:endParaRPr lang="en-IN" sz="2400" b="1" dirty="0">
              <a:solidFill>
                <a:schemeClr val="tx1"/>
              </a:solidFill>
            </a:endParaRPr>
          </a:p>
          <a:p>
            <a:pPr marL="342900" indent="-342900">
              <a:buClr>
                <a:schemeClr val="accent1">
                  <a:lumMod val="75000"/>
                </a:schemeClr>
              </a:buClr>
              <a:buFont typeface="Wingdings" panose="05000000000000000000" pitchFamily="2" charset="2"/>
              <a:buChar char="Ø"/>
            </a:pPr>
            <a:r>
              <a:rPr lang="en-IN" sz="2400" b="1" dirty="0">
                <a:solidFill>
                  <a:schemeClr val="tx1"/>
                </a:solidFill>
                <a:effectLst/>
              </a:rPr>
              <a:t>Conclusion</a:t>
            </a:r>
            <a:endParaRPr lang="en-IN" sz="2400" b="1" dirty="0">
              <a:solidFill>
                <a:schemeClr val="tx1"/>
              </a:solidFill>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48464" y="923637"/>
            <a:ext cx="6400801" cy="5663089"/>
          </a:xfrm>
          <a:prstGeom prst="rect">
            <a:avLst/>
          </a:prstGeom>
          <a:noFill/>
        </p:spPr>
        <p:txBody>
          <a:bodyPr wrap="square">
            <a:spAutoFit/>
          </a:bodyPr>
          <a:lstStyle/>
          <a:p>
            <a:r>
              <a:rPr lang="en-US" sz="2800" b="1" dirty="0">
                <a:effectLst/>
              </a:rPr>
              <a:t>Introduction</a:t>
            </a:r>
            <a:endParaRPr lang="en-US" sz="2800" b="1" dirty="0">
              <a:effectLst/>
            </a:endParaRPr>
          </a:p>
          <a:p>
            <a:endParaRPr lang="en-US" sz="2800" b="1" dirty="0"/>
          </a:p>
          <a:p>
            <a:pPr marL="742950" lvl="1" indent="-285750">
              <a:buFont typeface="Wingdings" panose="05000000000000000000" pitchFamily="2" charset="2"/>
              <a:buChar char="Ø"/>
            </a:pPr>
            <a:r>
              <a:rPr lang="en-US" dirty="0">
                <a:solidFill>
                  <a:schemeClr val="tx1"/>
                </a:solidFill>
                <a:effectLst/>
              </a:rPr>
              <a:t>Welcome to the world of renewable energy! As we all know, solar power is one of the cleanest sources of energy available today. However, traditional solar panels have their limitations when it comes to efficiency. This is where dual axis solar panels come in. In this presentation, we will explore how to control dual axis solar panels using Arduino and why it is important.</a:t>
            </a:r>
            <a:endParaRPr lang="en-US" dirty="0">
              <a:solidFill>
                <a:schemeClr val="tx1"/>
              </a:solidFill>
            </a:endParaRPr>
          </a:p>
          <a:p>
            <a:pPr marL="742950" lvl="1" indent="-285750">
              <a:buFont typeface="Wingdings" panose="05000000000000000000" pitchFamily="2" charset="2"/>
              <a:buChar char="Ø"/>
            </a:pPr>
            <a:r>
              <a:rPr lang="en-US" dirty="0">
                <a:solidFill>
                  <a:schemeClr val="tx1"/>
                </a:solidFill>
                <a:effectLst/>
              </a:rPr>
              <a:t>The concept of dual axis solar panels may seem like something out of a sci-fi movie, but it is very real. These panels are designed to track the sun's movement in two directions, which allows them to capture more sunlight throughout the day. By controlling these panels using Arduino, we can optimize their performance even further. So, let's dive into the world of dual axis solar panel control using Arduino!</a:t>
            </a:r>
            <a:endParaRPr lang="en-US" dirty="0">
              <a:solidFill>
                <a:schemeClr val="tx1"/>
              </a:solidFill>
              <a:effectLst/>
            </a:endParaRPr>
          </a:p>
        </p:txBody>
      </p:sp>
      <p:pic>
        <p:nvPicPr>
          <p:cNvPr id="9" name="Picture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032812" y="1629819"/>
            <a:ext cx="4582722" cy="45827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18564" y="1177032"/>
            <a:ext cx="6400801" cy="5109091"/>
          </a:xfrm>
          <a:prstGeom prst="rect">
            <a:avLst/>
          </a:prstGeom>
          <a:noFill/>
        </p:spPr>
        <p:txBody>
          <a:bodyPr wrap="square">
            <a:spAutoFit/>
          </a:bodyPr>
          <a:lstStyle/>
          <a:p>
            <a:r>
              <a:rPr lang="en-US" sz="2800" b="1" dirty="0">
                <a:effectLst/>
              </a:rPr>
              <a:t>What are Dual Axis Solar Panels?</a:t>
            </a:r>
            <a:endParaRPr lang="en-US" sz="2800" b="1" dirty="0">
              <a:effectLst/>
            </a:endParaRPr>
          </a:p>
          <a:p>
            <a:endParaRPr lang="en-US" sz="2800" b="1" dirty="0"/>
          </a:p>
          <a:p>
            <a:pPr marL="742950" lvl="1" indent="-285750">
              <a:buFont typeface="Wingdings" panose="05000000000000000000" pitchFamily="2" charset="2"/>
              <a:buChar char="Ø"/>
            </a:pPr>
            <a:r>
              <a:rPr lang="en-US" dirty="0">
                <a:solidFill>
                  <a:schemeClr val="tx1"/>
                </a:solidFill>
                <a:effectLst/>
              </a:rPr>
              <a:t>Dual axis solar panels are a type of solar panel that can track the sun's movement in two directions: up-and-down and side-to-side. This means that they can capture more sunlight throughout the day, which makes them more efficient than traditional solar panels.</a:t>
            </a:r>
            <a:endParaRPr lang="en-US" dirty="0">
              <a:solidFill>
                <a:schemeClr val="tx1"/>
              </a:solidFill>
            </a:endParaRPr>
          </a:p>
          <a:p>
            <a:pPr marL="742950" lvl="1" indent="-285750">
              <a:buFont typeface="Wingdings" panose="05000000000000000000" pitchFamily="2" charset="2"/>
              <a:buChar char="Ø"/>
            </a:pPr>
            <a:r>
              <a:rPr lang="en-US" dirty="0">
                <a:solidFill>
                  <a:schemeClr val="tx1"/>
                </a:solidFill>
                <a:effectLst/>
              </a:rPr>
              <a:t>Unlike traditional solar panels, which are fixed in place, dual axis solar panels use motors and sensors to adjust their position based on the sun's location. This allows them to maintain an optimal angle towards the sun at all times, maximizing their energy output. Dual axis solar panels are particularly useful in areas with high latitudes or variable weather patterns, where the sun's position in the sky changes frequently.</a:t>
            </a:r>
            <a:endParaRPr lang="en-US" dirty="0">
              <a:solidFill>
                <a:schemeClr val="tx1"/>
              </a:solidFill>
              <a:effectLst/>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019365" y="1177266"/>
            <a:ext cx="4867835" cy="48678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1705451"/>
            <a:ext cx="6225988" cy="3693319"/>
          </a:xfrm>
          <a:prstGeom prst="rect">
            <a:avLst/>
          </a:prstGeom>
          <a:noFill/>
        </p:spPr>
        <p:txBody>
          <a:bodyPr wrap="square">
            <a:spAutoFit/>
          </a:bodyPr>
          <a:lstStyle/>
          <a:p>
            <a:r>
              <a:rPr lang="en-US" sz="2400" b="1" dirty="0">
                <a:effectLst/>
              </a:rPr>
              <a:t>Why Use Arduino for Dual Axis Solar Panel Control?</a:t>
            </a:r>
            <a:endParaRPr lang="en-US" sz="2400" b="1" dirty="0">
              <a:effectLst/>
            </a:endParaRPr>
          </a:p>
          <a:p>
            <a:endParaRPr lang="en-US" sz="2400" b="1" dirty="0"/>
          </a:p>
          <a:p>
            <a:pPr marL="742950" lvl="1" indent="-285750">
              <a:buFont typeface="Wingdings" panose="05000000000000000000" pitchFamily="2" charset="2"/>
              <a:buChar char="Ø"/>
            </a:pPr>
            <a:r>
              <a:rPr lang="en-US" dirty="0">
                <a:solidFill>
                  <a:schemeClr val="tx1"/>
                </a:solidFill>
                <a:effectLst/>
              </a:rPr>
              <a:t>Arduino is an ideal platform for controlling dual axis solar panels due to its flexibility, affordability, and ease of use.</a:t>
            </a:r>
            <a:endParaRPr lang="en-US" dirty="0">
              <a:solidFill>
                <a:schemeClr val="tx1"/>
              </a:solidFill>
            </a:endParaRPr>
          </a:p>
          <a:p>
            <a:pPr marL="742950" lvl="1" indent="-285750">
              <a:buFont typeface="Wingdings" panose="05000000000000000000" pitchFamily="2" charset="2"/>
              <a:buChar char="Ø"/>
            </a:pPr>
            <a:r>
              <a:rPr lang="en-US" dirty="0">
                <a:solidFill>
                  <a:schemeClr val="tx1"/>
                </a:solidFill>
                <a:effectLst/>
              </a:rPr>
              <a:t>With Arduino, you can easily program the controller to adjust the position of the solar panels based on the angle of the sun, ensuring maximum efficiency and energy production. Additionally, the open-source nature of Arduino allows for easy customization and integration with other systems.</a:t>
            </a:r>
            <a:endParaRPr lang="en-US" dirty="0">
              <a:solidFill>
                <a:schemeClr val="tx1"/>
              </a:solidFill>
              <a:effectLst/>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023847" y="1205753"/>
            <a:ext cx="4446494" cy="444649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72351" y="1148006"/>
            <a:ext cx="6104964" cy="4801314"/>
          </a:xfrm>
          <a:prstGeom prst="rect">
            <a:avLst/>
          </a:prstGeom>
          <a:noFill/>
        </p:spPr>
        <p:txBody>
          <a:bodyPr wrap="square">
            <a:spAutoFit/>
          </a:bodyPr>
          <a:lstStyle/>
          <a:p>
            <a:r>
              <a:rPr lang="en-US" sz="2400" b="1" dirty="0">
                <a:effectLst/>
              </a:rPr>
              <a:t>How to Build a Dual Axis Solar Panel Controller using Arduino</a:t>
            </a:r>
            <a:endParaRPr lang="en-US" sz="2400" b="1" dirty="0">
              <a:effectLst/>
            </a:endParaRPr>
          </a:p>
          <a:p>
            <a:endParaRPr lang="en-US" sz="2400" b="1" dirty="0"/>
          </a:p>
          <a:p>
            <a:pPr marL="742950" lvl="1" indent="-285750">
              <a:buFont typeface="Wingdings" panose="05000000000000000000" pitchFamily="2" charset="2"/>
              <a:buChar char="Ø"/>
            </a:pPr>
            <a:r>
              <a:rPr lang="en-US" dirty="0">
                <a:solidFill>
                  <a:schemeClr val="tx1"/>
                </a:solidFill>
                <a:effectLst/>
              </a:rPr>
              <a:t>To build a dual axis solar panel controller using Arduino, you will need the following components: an Arduino Uno board, a motor shield, two servo motors, a light sensor, and a breadboard.</a:t>
            </a:r>
            <a:endParaRPr lang="en-US" dirty="0">
              <a:solidFill>
                <a:schemeClr val="tx1"/>
              </a:solidFill>
            </a:endParaRPr>
          </a:p>
          <a:p>
            <a:pPr marL="742950" lvl="1" indent="-285750">
              <a:buFont typeface="Wingdings" panose="05000000000000000000" pitchFamily="2" charset="2"/>
              <a:buChar char="Ø"/>
            </a:pPr>
            <a:r>
              <a:rPr lang="en-US" dirty="0">
                <a:solidFill>
                  <a:schemeClr val="tx1"/>
                </a:solidFill>
                <a:effectLst/>
              </a:rPr>
              <a:t>First, connect the motor shield to the Arduino Uno board and attach the two servo motors to the shield. Then, connect the light sensor to the breadboard and attach it to the Arduino board. Next, write the code for the Arduino board to control the servo motors based on the input from the light sensor. Finally, test the system by exposing the light sensor to different light levels and observing how the servo motors respond.</a:t>
            </a:r>
            <a:endParaRPr lang="en-US" dirty="0">
              <a:solidFill>
                <a:schemeClr val="tx1"/>
              </a:solidFill>
              <a:effectLst/>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135908" y="1565579"/>
            <a:ext cx="4383741" cy="438374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Screenshot (212)"/>
          <p:cNvPicPr>
            <a:picLocks noChangeAspect="1"/>
          </p:cNvPicPr>
          <p:nvPr/>
        </p:nvPicPr>
        <p:blipFill>
          <a:blip r:embed="rId1"/>
          <a:stretch>
            <a:fillRect/>
          </a:stretch>
        </p:blipFill>
        <p:spPr>
          <a:xfrm>
            <a:off x="48895" y="1059815"/>
            <a:ext cx="9727565" cy="43141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1311275" y="257175"/>
            <a:ext cx="6538595" cy="6600825"/>
          </a:xfrm>
          <a:prstGeom prst="rect">
            <a:avLst/>
          </a:prstGeom>
          <a:noFill/>
        </p:spPr>
        <p:txBody>
          <a:bodyPr wrap="square" rtlCol="0" anchor="t">
            <a:spAutoFit/>
          </a:bodyPr>
          <a:p>
            <a:r>
              <a:rPr lang="en-US" sz="900"/>
              <a:t>// Pins for servo motors</a:t>
            </a:r>
            <a:endParaRPr lang="en-US" sz="900"/>
          </a:p>
          <a:p>
            <a:r>
              <a:rPr lang="en-US" sz="900"/>
              <a:t>const int tiltServoPin = 9;     // Connect tilt servo to pin 9</a:t>
            </a:r>
            <a:endParaRPr lang="en-US" sz="900"/>
          </a:p>
          <a:p>
            <a:r>
              <a:rPr lang="en-US" sz="900"/>
              <a:t>const int azimuthServoPin = 10; // Connect azimuth servo to pin 10</a:t>
            </a:r>
            <a:endParaRPr lang="en-US" sz="900"/>
          </a:p>
          <a:p>
            <a:endParaRPr lang="en-US" sz="900"/>
          </a:p>
          <a:p>
            <a:r>
              <a:rPr lang="en-US" sz="900"/>
              <a:t>// Pins for light sensors</a:t>
            </a:r>
            <a:endParaRPr lang="en-US" sz="900"/>
          </a:p>
          <a:p>
            <a:r>
              <a:rPr lang="en-US" sz="900"/>
              <a:t>const int tiltSensorPin = A0;     // Connect tilt sensor to analog pin A0</a:t>
            </a:r>
            <a:endParaRPr lang="en-US" sz="900"/>
          </a:p>
          <a:p>
            <a:r>
              <a:rPr lang="en-US" sz="900"/>
              <a:t>const int azimuthSensorPin = A1;  // Connect azimuth sensor to analog pin A1</a:t>
            </a:r>
            <a:endParaRPr lang="en-US" sz="900"/>
          </a:p>
          <a:p>
            <a:endParaRPr lang="en-US" sz="900"/>
          </a:p>
          <a:p>
            <a:r>
              <a:rPr lang="en-US" sz="900"/>
              <a:t>// Calibration values for sensors</a:t>
            </a:r>
            <a:endParaRPr lang="en-US" sz="900"/>
          </a:p>
          <a:p>
            <a:r>
              <a:rPr lang="en-US" sz="900"/>
              <a:t>const int tiltSensorMinValue = 0;  // Minimum sensor value for tilt</a:t>
            </a:r>
            <a:endParaRPr lang="en-US" sz="900"/>
          </a:p>
          <a:p>
            <a:r>
              <a:rPr lang="en-US" sz="900"/>
              <a:t>const int tiltSensorMaxValue = 1023;  // Maximum sensor value for tilt</a:t>
            </a:r>
            <a:endParaRPr lang="en-US" sz="900"/>
          </a:p>
          <a:p>
            <a:r>
              <a:rPr lang="en-US" sz="900"/>
              <a:t>const int azimuthSensorMinValue = 0;  // Minimum sensor value for azimuth</a:t>
            </a:r>
            <a:endParaRPr lang="en-US" sz="900"/>
          </a:p>
          <a:p>
            <a:r>
              <a:rPr lang="en-US" sz="900"/>
              <a:t>const int azimuthSensorMaxValue = 1023;  // Maximum sensor value for azimuth</a:t>
            </a:r>
            <a:endParaRPr lang="en-US" sz="900"/>
          </a:p>
          <a:p>
            <a:endParaRPr lang="en-US" sz="900"/>
          </a:p>
          <a:p>
            <a:r>
              <a:rPr lang="en-US" sz="900"/>
              <a:t>// Servo objects</a:t>
            </a:r>
            <a:endParaRPr lang="en-US" sz="900"/>
          </a:p>
          <a:p>
            <a:r>
              <a:rPr lang="en-US" sz="900"/>
              <a:t>Servo tiltServo;</a:t>
            </a:r>
            <a:endParaRPr lang="en-US" sz="900"/>
          </a:p>
          <a:p>
            <a:r>
              <a:rPr lang="en-US" sz="900"/>
              <a:t>Servo azimuthServo;</a:t>
            </a:r>
            <a:endParaRPr lang="en-US" sz="900"/>
          </a:p>
          <a:p>
            <a:endParaRPr lang="en-US" sz="900"/>
          </a:p>
          <a:p>
            <a:r>
              <a:rPr lang="en-US" sz="900"/>
              <a:t>void setup() {</a:t>
            </a:r>
            <a:endParaRPr lang="en-US" sz="900"/>
          </a:p>
          <a:p>
            <a:r>
              <a:rPr lang="en-US" sz="900"/>
              <a:t>  // Attach servo objects to the respective pins</a:t>
            </a:r>
            <a:endParaRPr lang="en-US" sz="900"/>
          </a:p>
          <a:p>
            <a:r>
              <a:rPr lang="en-US" sz="900"/>
              <a:t>  tiltServo.attach(tiltServoPin);</a:t>
            </a:r>
            <a:endParaRPr lang="en-US" sz="900"/>
          </a:p>
          <a:p>
            <a:r>
              <a:rPr lang="en-US" sz="900"/>
              <a:t>  azimuthServo.attach(azimuthServoPin);</a:t>
            </a:r>
            <a:endParaRPr lang="en-US" sz="900"/>
          </a:p>
          <a:p>
            <a:r>
              <a:rPr lang="en-US" sz="900"/>
              <a:t>  </a:t>
            </a:r>
            <a:endParaRPr lang="en-US" sz="900"/>
          </a:p>
          <a:p>
            <a:r>
              <a:rPr lang="en-US" sz="900"/>
              <a:t>  // Calibrate servo angles if required</a:t>
            </a:r>
            <a:endParaRPr lang="en-US" sz="900"/>
          </a:p>
          <a:p>
            <a:r>
              <a:rPr lang="en-US" sz="900"/>
              <a:t>  tiltServo.write(90);     // Set initial tilt angle</a:t>
            </a:r>
            <a:endParaRPr lang="en-US" sz="900"/>
          </a:p>
          <a:p>
            <a:r>
              <a:rPr lang="en-US" sz="900"/>
              <a:t>  azimuthServo.write(90);  // Set initial azimuth angle</a:t>
            </a:r>
            <a:endParaRPr lang="en-US" sz="900"/>
          </a:p>
          <a:p>
            <a:endParaRPr lang="en-US" sz="900"/>
          </a:p>
          <a:p>
            <a:r>
              <a:rPr lang="en-US" sz="900"/>
              <a:t>  // Set the sensor pin modes</a:t>
            </a:r>
            <a:endParaRPr lang="en-US" sz="900"/>
          </a:p>
          <a:p>
            <a:r>
              <a:rPr lang="en-US" sz="900"/>
              <a:t>  pinMode(tiltSensorPin, INPUT);</a:t>
            </a:r>
            <a:endParaRPr lang="en-US" sz="900"/>
          </a:p>
          <a:p>
            <a:r>
              <a:rPr lang="en-US" sz="900"/>
              <a:t>  pinMode(azimuthSensorPin, INPUT);</a:t>
            </a:r>
            <a:endParaRPr lang="en-US" sz="900"/>
          </a:p>
          <a:p>
            <a:r>
              <a:rPr lang="en-US" sz="900"/>
              <a:t>}</a:t>
            </a:r>
            <a:endParaRPr lang="en-US" sz="900"/>
          </a:p>
          <a:p>
            <a:endParaRPr lang="en-US" sz="900"/>
          </a:p>
          <a:p>
            <a:r>
              <a:rPr lang="en-US" sz="900"/>
              <a:t>void loop() {</a:t>
            </a:r>
            <a:endParaRPr lang="en-US" sz="900"/>
          </a:p>
          <a:p>
            <a:r>
              <a:rPr lang="en-US" sz="900"/>
              <a:t>  // Read sensor values</a:t>
            </a:r>
            <a:endParaRPr lang="en-US" sz="900"/>
          </a:p>
          <a:p>
            <a:r>
              <a:rPr lang="en-US" sz="900"/>
              <a:t>  int tiltSensorValue = analogRead(tiltSensorPin);</a:t>
            </a:r>
            <a:endParaRPr lang="en-US" sz="900"/>
          </a:p>
          <a:p>
            <a:r>
              <a:rPr lang="en-US" sz="900"/>
              <a:t>  int azimuthSensorValue = analogRead(azimuthSensorPin);</a:t>
            </a:r>
            <a:endParaRPr lang="en-US" sz="900"/>
          </a:p>
          <a:p>
            <a:r>
              <a:rPr lang="en-US" sz="900"/>
              <a:t>  </a:t>
            </a:r>
            <a:endParaRPr lang="en-US" sz="900"/>
          </a:p>
          <a:p>
            <a:r>
              <a:rPr lang="en-US" sz="900"/>
              <a:t>  // Map sensor values to servo angles</a:t>
            </a:r>
            <a:endParaRPr lang="en-US" sz="900"/>
          </a:p>
          <a:p>
            <a:r>
              <a:rPr lang="en-US" sz="900"/>
              <a:t>  int tiltAngle = map(tiltSensorValue, tiltSensorMinValue, tiltSensorMaxValue, 0, 180);</a:t>
            </a:r>
            <a:endParaRPr lang="en-US" sz="900"/>
          </a:p>
          <a:p>
            <a:r>
              <a:rPr lang="en-US" sz="900"/>
              <a:t>  int azimuthAngle = map(azimuthSensorValue, azimuthSensorMinValue, azimuthSensorMaxValue, 0, 180);</a:t>
            </a:r>
            <a:endParaRPr lang="en-US" sz="900"/>
          </a:p>
          <a:p>
            <a:r>
              <a:rPr lang="en-US" sz="900"/>
              <a:t>  </a:t>
            </a:r>
            <a:endParaRPr lang="en-US" sz="900"/>
          </a:p>
          <a:p>
            <a:r>
              <a:rPr lang="en-US" sz="900"/>
              <a:t>  // Update servo positions</a:t>
            </a:r>
            <a:endParaRPr lang="en-US" sz="900"/>
          </a:p>
          <a:p>
            <a:r>
              <a:rPr lang="en-US" sz="900"/>
              <a:t>  tiltServo.write(tiltAngle);</a:t>
            </a:r>
            <a:endParaRPr lang="en-US" sz="900"/>
          </a:p>
          <a:p>
            <a:r>
              <a:rPr lang="en-US" sz="900"/>
              <a:t>  azimuthServo.write(azimuthAngle);</a:t>
            </a:r>
            <a:endParaRPr lang="en-US" sz="900"/>
          </a:p>
          <a:p>
            <a:r>
              <a:rPr lang="en-US" sz="900"/>
              <a:t>  </a:t>
            </a:r>
            <a:endParaRPr lang="en-US" sz="900"/>
          </a:p>
          <a:p>
            <a:r>
              <a:rPr lang="en-US" sz="900"/>
              <a:t>  delay(100);  // Adjust this delay as per your requirements</a:t>
            </a:r>
            <a:endParaRPr lang="en-US" sz="900"/>
          </a:p>
          <a:p>
            <a:r>
              <a:rPr lang="en-US" sz="900"/>
              <a:t>}</a:t>
            </a:r>
            <a:endParaRPr lang="en-US" sz="9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24435" y="1074509"/>
            <a:ext cx="6172200" cy="4276725"/>
          </a:xfrm>
          <a:prstGeom prst="rect">
            <a:avLst/>
          </a:prstGeom>
          <a:noFill/>
        </p:spPr>
        <p:txBody>
          <a:bodyPr wrap="square">
            <a:spAutoFit/>
          </a:bodyPr>
          <a:lstStyle/>
          <a:p>
            <a:r>
              <a:rPr lang="en-US" sz="2800" b="1" dirty="0">
                <a:effectLst/>
              </a:rPr>
              <a:t>Benefits of  Solar Panel Control </a:t>
            </a:r>
            <a:endParaRPr lang="en-US" sz="2800" b="1" dirty="0">
              <a:effectLst/>
            </a:endParaRPr>
          </a:p>
          <a:p>
            <a:endParaRPr lang="en-US" sz="2800" b="1" dirty="0"/>
          </a:p>
          <a:p>
            <a:pPr marL="742950" lvl="1" indent="-285750">
              <a:buFont typeface="Wingdings" panose="05000000000000000000" pitchFamily="2" charset="2"/>
              <a:buChar char="Ø"/>
            </a:pPr>
            <a:r>
              <a:rPr lang="en-US" dirty="0">
                <a:solidFill>
                  <a:schemeClr val="tx1"/>
                </a:solidFill>
                <a:effectLst/>
              </a:rPr>
              <a:t>One major benefit of using a dual axis solar panel controller with Arduino is increased efficiency. By continuously tracking the sun's movement, the panels can be adjusted to receive maximum sunlight throughout the day. This results in more energy production and ultimately saves money on electricity bills.</a:t>
            </a:r>
            <a:endParaRPr lang="en-US" dirty="0">
              <a:solidFill>
                <a:schemeClr val="tx1"/>
              </a:solidFill>
            </a:endParaRPr>
          </a:p>
          <a:p>
            <a:pPr marL="742950" lvl="1" indent="-285750">
              <a:buFont typeface="Wingdings" panose="05000000000000000000" pitchFamily="2" charset="2"/>
              <a:buChar char="Ø"/>
            </a:pPr>
            <a:r>
              <a:rPr lang="en-US" dirty="0">
                <a:solidFill>
                  <a:schemeClr val="tx1"/>
                </a:solidFill>
                <a:effectLst/>
              </a:rPr>
              <a:t>Another benefit is improved durability. With Arduino, the controller can be programmed to respond to weather conditions such as high winds or heavy rain. This ensures that the panels are protected from damage and can last longer.</a:t>
            </a:r>
            <a:endParaRPr lang="en-US" dirty="0">
              <a:solidFill>
                <a:schemeClr val="tx1"/>
              </a:solidFill>
              <a:effectLst/>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696635" y="1242866"/>
            <a:ext cx="4540624" cy="45406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5774</Words>
  <Application>WPS Presentation</Application>
  <PresentationFormat>Widescreen</PresentationFormat>
  <Paragraphs>101</Paragraphs>
  <Slides>10</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10</vt:i4>
      </vt:variant>
    </vt:vector>
  </HeadingPairs>
  <TitlesOfParts>
    <vt:vector size="22" baseType="lpstr">
      <vt:lpstr>Arial</vt:lpstr>
      <vt:lpstr>SimSun</vt:lpstr>
      <vt:lpstr>Wingdings</vt:lpstr>
      <vt:lpstr>Wingdings 3</vt:lpstr>
      <vt:lpstr>Symbol</vt:lpstr>
      <vt:lpstr>Arial</vt:lpstr>
      <vt:lpstr>Trebuchet MS</vt:lpstr>
      <vt:lpstr>Microsoft YaHei</vt:lpstr>
      <vt:lpstr>Arial Unicode MS</vt:lpstr>
      <vt:lpstr>Calibri</vt:lpstr>
      <vt:lpstr>Arial Black</vt:lpstr>
      <vt:lpstr>Facet</vt:lpstr>
      <vt:lpstr>    Controlling Dual Axis             Solar Panels with Arduino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Sun Chaser: Controlling Dual Axis Solar Panels with Arduino</dc:title>
  <dc:creator>MAHESH DEVALLA</dc:creator>
  <cp:lastModifiedBy>SIREESHA</cp:lastModifiedBy>
  <cp:revision>8</cp:revision>
  <dcterms:created xsi:type="dcterms:W3CDTF">2023-06-26T19:53:00Z</dcterms:created>
  <dcterms:modified xsi:type="dcterms:W3CDTF">2023-07-25T08:40:01Z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3ECF4C4B70AA4E8BAA3EC0671301AA41</vt:lpwstr>
  </property>
  <property fmtid="{D5CDD505-2E9C-101B-9397-08002B2CF9AE}" pid="3" name="KSOProductBuildVer">
    <vt:lpwstr>1033-11.2.0.11219</vt:lpwstr>
  </property>
</Properties>
</file>

<file path=docProps/thumbnail.jpeg>
</file>